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cd8d7db0da_0_2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cd8d7db0da_0_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cd8d7db0da_0_2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cd8d7db0da_0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cd8d7db0da_0_2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cd8d7db0da_0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cd8d7db0da_0_1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cd8d7db0da_0_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cd8d7db0da_0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cd8d7db0da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cd8d7db0da_0_2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cd8d7db0da_0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cde3c516a7_1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cde3c516a7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cd8d7db0da_0_2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cd8d7db0da_0_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cdce701e2e_2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cdce701e2e_2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cdce701e2e_2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cdce701e2e_2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cdce701e2e_1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cdce701e2e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jpg"/><Relationship Id="rId4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jpg"/><Relationship Id="rId4" Type="http://schemas.openxmlformats.org/officeDocument/2006/relationships/image" Target="../media/image7.jpg"/><Relationship Id="rId5" Type="http://schemas.openxmlformats.org/officeDocument/2006/relationships/image" Target="../media/image4.png"/><Relationship Id="rId6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12.png"/><Relationship Id="rId5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jpg"/><Relationship Id="rId4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1000650" y="1400800"/>
            <a:ext cx="7142700" cy="1807500"/>
          </a:xfrm>
          <a:prstGeom prst="rect">
            <a:avLst/>
          </a:prstGeom>
          <a:solidFill>
            <a:srgbClr val="FFFFFF">
              <a:alpha val="49370"/>
            </a:srgbClr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200"/>
              <a:t>Dal “lago incantato” riflessioni su prevenzione, recupero e riqualificazione ambientale</a:t>
            </a:r>
            <a:endParaRPr b="1" sz="3200"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2093250" y="4136675"/>
            <a:ext cx="4957500" cy="777000"/>
          </a:xfrm>
          <a:prstGeom prst="rect">
            <a:avLst/>
          </a:prstGeom>
          <a:solidFill>
            <a:srgbClr val="FFFFFF">
              <a:alpha val="49370"/>
            </a:srgbClr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58"/>
              <a:buNone/>
            </a:pPr>
            <a:r>
              <a:rPr b="1" lang="en" sz="1600">
                <a:solidFill>
                  <a:schemeClr val="dk1"/>
                </a:solidFill>
              </a:rPr>
              <a:t>Classe V A </a:t>
            </a:r>
            <a:endParaRPr b="1" sz="16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58"/>
              <a:buNone/>
            </a:pPr>
            <a:r>
              <a:rPr b="1" lang="en" sz="1600">
                <a:solidFill>
                  <a:schemeClr val="dk1"/>
                </a:solidFill>
              </a:rPr>
              <a:t>Liceo Classico e Musicale “Cavour” di Torino</a:t>
            </a:r>
            <a:endParaRPr b="1"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2C4C9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/>
          <p:nvPr>
            <p:ph idx="1" type="body"/>
          </p:nvPr>
        </p:nvSpPr>
        <p:spPr>
          <a:xfrm>
            <a:off x="3139800" y="3291400"/>
            <a:ext cx="5493000" cy="1411800"/>
          </a:xfrm>
          <a:prstGeom prst="rect">
            <a:avLst/>
          </a:prstGeom>
          <a:solidFill>
            <a:srgbClr val="FFFFFF">
              <a:alpha val="493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500">
                <a:solidFill>
                  <a:schemeClr val="dk1"/>
                </a:solidFill>
              </a:rPr>
              <a:t>“Il grigio polverone d’asbesto della cava che dove arriva brucia, foglie e polmoni, c’è la cava, l’unica così in Europa, loro vita e loro morte”. </a:t>
            </a:r>
            <a:endParaRPr i="1" sz="1500">
              <a:solidFill>
                <a:schemeClr val="dk1"/>
              </a:solidFill>
            </a:endParaRPr>
          </a:p>
          <a:p>
            <a:pPr indent="0" lvl="0" marL="0" rtl="0" algn="r">
              <a:spcBef>
                <a:spcPts val="20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</a:rPr>
              <a:t>(Calvino, “</a:t>
            </a:r>
            <a:r>
              <a:rPr i="1" lang="en" sz="1500">
                <a:solidFill>
                  <a:schemeClr val="dk1"/>
                </a:solidFill>
              </a:rPr>
              <a:t>l’Unità</a:t>
            </a:r>
            <a:r>
              <a:rPr lang="en" sz="1500">
                <a:solidFill>
                  <a:schemeClr val="dk1"/>
                </a:solidFill>
              </a:rPr>
              <a:t>”, 1954)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124" name="Google Shape;124;p22"/>
          <p:cNvSpPr txBox="1"/>
          <p:nvPr/>
        </p:nvSpPr>
        <p:spPr>
          <a:xfrm>
            <a:off x="592400" y="1407963"/>
            <a:ext cx="5493000" cy="1632000"/>
          </a:xfrm>
          <a:prstGeom prst="rect">
            <a:avLst/>
          </a:prstGeom>
          <a:solidFill>
            <a:srgbClr val="FFFFFF">
              <a:alpha val="493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500">
                <a:solidFill>
                  <a:schemeClr val="dk1"/>
                </a:solidFill>
              </a:rPr>
              <a:t>“C’era amianto dappertutto, come una neve cenerina: se si lasciava per qualche ora un libro su di un tavolo, e poi lo si toglieva, se ne trovava il profilo in negativo; …”.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r">
              <a:lnSpc>
                <a:spcPct val="120000"/>
              </a:lnSpc>
              <a:spcBef>
                <a:spcPts val="2000"/>
              </a:spcBef>
              <a:spcAft>
                <a:spcPts val="2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</a:rPr>
              <a:t>(P. Levi, </a:t>
            </a:r>
            <a:r>
              <a:rPr i="1" lang="en" sz="1500">
                <a:solidFill>
                  <a:schemeClr val="dk1"/>
                </a:solidFill>
              </a:rPr>
              <a:t>Il sistema periodico</a:t>
            </a:r>
            <a:r>
              <a:rPr lang="en" sz="1500">
                <a:solidFill>
                  <a:schemeClr val="dk1"/>
                </a:solidFill>
              </a:rPr>
              <a:t>, 1941)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125" name="Google Shape;125;p22"/>
          <p:cNvSpPr txBox="1"/>
          <p:nvPr>
            <p:ph type="title"/>
          </p:nvPr>
        </p:nvSpPr>
        <p:spPr>
          <a:xfrm>
            <a:off x="214200" y="247525"/>
            <a:ext cx="8418600" cy="10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020"/>
              <a:t>LETTERATURA:</a:t>
            </a:r>
            <a:endParaRPr b="1" sz="302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020">
                <a:solidFill>
                  <a:srgbClr val="38761D"/>
                </a:solidFill>
              </a:rPr>
              <a:t>SCIENZA</a:t>
            </a:r>
            <a:r>
              <a:rPr b="1" lang="en" sz="3020"/>
              <a:t> E </a:t>
            </a:r>
            <a:r>
              <a:rPr b="1" lang="en" sz="3020">
                <a:solidFill>
                  <a:srgbClr val="0B5394"/>
                </a:solidFill>
              </a:rPr>
              <a:t>IMPEGNO CIVILE </a:t>
            </a:r>
            <a:endParaRPr b="1" sz="3020">
              <a:solidFill>
                <a:srgbClr val="0B5394"/>
              </a:solidFill>
            </a:endParaRPr>
          </a:p>
        </p:txBody>
      </p:sp>
      <p:pic>
        <p:nvPicPr>
          <p:cNvPr descr="Amianto: storia e proprietà di un materiale diffuso" id="126" name="Google Shape;12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7737" y="1407975"/>
            <a:ext cx="2275063" cy="16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2124" y="2571750"/>
            <a:ext cx="2506221" cy="187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FC5E8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3"/>
          <p:cNvSpPr txBox="1"/>
          <p:nvPr>
            <p:ph idx="1" type="body"/>
          </p:nvPr>
        </p:nvSpPr>
        <p:spPr>
          <a:xfrm>
            <a:off x="132550" y="1709600"/>
            <a:ext cx="5460900" cy="2184000"/>
          </a:xfrm>
          <a:prstGeom prst="rect">
            <a:avLst/>
          </a:prstGeom>
          <a:solidFill>
            <a:srgbClr val="FFFFFF">
              <a:alpha val="4937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27966" rtl="0" algn="just">
              <a:lnSpc>
                <a:spcPct val="115000"/>
              </a:lnSpc>
              <a:spcBef>
                <a:spcPts val="0"/>
              </a:spcBef>
              <a:spcAft>
                <a:spcPts val="2000"/>
              </a:spcAft>
              <a:buSzPts val="935"/>
              <a:buNone/>
            </a:pPr>
            <a:r>
              <a:rPr lang="en" sz="2000">
                <a:solidFill>
                  <a:srgbClr val="1A1A1A"/>
                </a:solidFill>
              </a:rPr>
              <a:t>“Sono </a:t>
            </a:r>
            <a:r>
              <a:rPr b="1" lang="en" sz="2000">
                <a:solidFill>
                  <a:srgbClr val="1A1A1A"/>
                </a:solidFill>
              </a:rPr>
              <a:t>vietate l'estrazione</a:t>
            </a:r>
            <a:r>
              <a:rPr lang="en" sz="2000">
                <a:solidFill>
                  <a:srgbClr val="1A1A1A"/>
                </a:solidFill>
              </a:rPr>
              <a:t>, </a:t>
            </a:r>
            <a:r>
              <a:rPr b="1" lang="en" sz="2000">
                <a:solidFill>
                  <a:srgbClr val="1A1A1A"/>
                </a:solidFill>
              </a:rPr>
              <a:t>l'importazione</a:t>
            </a:r>
            <a:r>
              <a:rPr lang="en" sz="2000">
                <a:solidFill>
                  <a:srgbClr val="1A1A1A"/>
                </a:solidFill>
              </a:rPr>
              <a:t>, </a:t>
            </a:r>
            <a:r>
              <a:rPr b="1" lang="en" sz="2000">
                <a:solidFill>
                  <a:srgbClr val="1A1A1A"/>
                </a:solidFill>
              </a:rPr>
              <a:t>l'esportazione</a:t>
            </a:r>
            <a:r>
              <a:rPr lang="en" sz="2000">
                <a:solidFill>
                  <a:srgbClr val="1A1A1A"/>
                </a:solidFill>
              </a:rPr>
              <a:t>, la </a:t>
            </a:r>
            <a:r>
              <a:rPr b="1" lang="en" sz="2000">
                <a:solidFill>
                  <a:srgbClr val="1A1A1A"/>
                </a:solidFill>
              </a:rPr>
              <a:t>commercializzazione </a:t>
            </a:r>
            <a:r>
              <a:rPr lang="en" sz="2000">
                <a:solidFill>
                  <a:srgbClr val="1A1A1A"/>
                </a:solidFill>
              </a:rPr>
              <a:t>e la </a:t>
            </a:r>
            <a:r>
              <a:rPr b="1" lang="en" sz="2000">
                <a:solidFill>
                  <a:srgbClr val="1A1A1A"/>
                </a:solidFill>
              </a:rPr>
              <a:t>produzione </a:t>
            </a:r>
            <a:r>
              <a:rPr lang="en" sz="2000">
                <a:solidFill>
                  <a:srgbClr val="1A1A1A"/>
                </a:solidFill>
              </a:rPr>
              <a:t>di amianto, di prodotti di amianto o di prodotti contenenti amianto”.</a:t>
            </a:r>
            <a:endParaRPr sz="2000"/>
          </a:p>
        </p:txBody>
      </p:sp>
      <p:sp>
        <p:nvSpPr>
          <p:cNvPr id="133" name="Google Shape;133;p23"/>
          <p:cNvSpPr txBox="1"/>
          <p:nvPr/>
        </p:nvSpPr>
        <p:spPr>
          <a:xfrm>
            <a:off x="5715250" y="331950"/>
            <a:ext cx="3335100" cy="44796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</a:rPr>
              <a:t>Art. 11 </a:t>
            </a:r>
            <a:r>
              <a:rPr lang="en" sz="1600">
                <a:solidFill>
                  <a:schemeClr val="dk1"/>
                </a:solidFill>
              </a:rPr>
              <a:t>- Risanamento della miniera di Balangero 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1. Il Ministero dell'ambiente promuove la conclusione di un accordo di programma con il Ministero dell'industria, del commercio e dell'artigianato, con il Ministero della sanità, con la regione Piemonte, con la comunità montana di Valle di Lanzo e con il comune di Balangero per il </a:t>
            </a:r>
            <a:r>
              <a:rPr lang="en" sz="1600" u="sng">
                <a:solidFill>
                  <a:schemeClr val="dk1"/>
                </a:solidFill>
              </a:rPr>
              <a:t>risanamento ambientale</a:t>
            </a:r>
            <a:r>
              <a:rPr lang="en" sz="1600">
                <a:solidFill>
                  <a:schemeClr val="dk1"/>
                </a:solidFill>
              </a:rPr>
              <a:t> della miniera ivi esistente e del territorio interessato, con </a:t>
            </a:r>
            <a:r>
              <a:rPr lang="en" sz="1600" u="sng">
                <a:solidFill>
                  <a:schemeClr val="dk1"/>
                </a:solidFill>
              </a:rPr>
              <a:t>priorità di utilizzo dei lavoratori della medesima miniera nelle attività di bonifica</a:t>
            </a:r>
            <a:r>
              <a:rPr lang="en" sz="1600">
                <a:solidFill>
                  <a:schemeClr val="dk1"/>
                </a:solidFill>
              </a:rPr>
              <a:t>. 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134" name="Google Shape;134;p23"/>
          <p:cNvSpPr txBox="1"/>
          <p:nvPr>
            <p:ph type="title"/>
          </p:nvPr>
        </p:nvSpPr>
        <p:spPr>
          <a:xfrm>
            <a:off x="724450" y="634150"/>
            <a:ext cx="42771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020"/>
              <a:t>LEGGE 257/1992</a:t>
            </a:r>
            <a:r>
              <a:rPr b="1" lang="en" sz="3020"/>
              <a:t> </a:t>
            </a:r>
            <a:endParaRPr b="1" sz="302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6D7A8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mianto: storia e proprietà di un materiale diffuso" id="139" name="Google Shape;139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0921" y="1778988"/>
            <a:ext cx="3025074" cy="2170005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4"/>
          <p:cNvSpPr txBox="1"/>
          <p:nvPr/>
        </p:nvSpPr>
        <p:spPr>
          <a:xfrm>
            <a:off x="666300" y="155700"/>
            <a:ext cx="7811400" cy="5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dk1"/>
                </a:solidFill>
              </a:rPr>
              <a:t>…E FINALMENTE OGGI</a:t>
            </a:r>
            <a:endParaRPr b="1" sz="3000">
              <a:solidFill>
                <a:schemeClr val="dk1"/>
              </a:solidFill>
            </a:endParaRPr>
          </a:p>
        </p:txBody>
      </p:sp>
      <p:pic>
        <p:nvPicPr>
          <p:cNvPr id="141" name="Google Shape;14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56000" y="889275"/>
            <a:ext cx="5272765" cy="394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214200" y="171325"/>
            <a:ext cx="89298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020">
                <a:solidFill>
                  <a:schemeClr val="lt1"/>
                </a:solidFill>
              </a:rPr>
              <a:t>IL LAGO INCANTATO </a:t>
            </a:r>
            <a:endParaRPr b="1" sz="3020">
              <a:solidFill>
                <a:schemeClr val="lt1"/>
              </a:solidFill>
            </a:endParaRPr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3425" y="1627588"/>
            <a:ext cx="3519175" cy="2938926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29425" y="2833548"/>
            <a:ext cx="3090801" cy="208532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0725" y="813025"/>
            <a:ext cx="1758975" cy="2487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2C4C9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/>
        </p:nvSpPr>
        <p:spPr>
          <a:xfrm>
            <a:off x="4904775" y="1717050"/>
            <a:ext cx="3972600" cy="3183900"/>
          </a:xfrm>
          <a:prstGeom prst="rect">
            <a:avLst/>
          </a:prstGeom>
          <a:solidFill>
            <a:srgbClr val="FFFFFF">
              <a:alpha val="18240"/>
            </a:srgbClr>
          </a:solidFill>
          <a:ln>
            <a:noFill/>
          </a:ln>
        </p:spPr>
        <p:txBody>
          <a:bodyPr anchorCtr="0" anchor="t" bIns="91425" lIns="114300" spcFirstLastPara="1" rIns="91425" wrap="square" tIns="91425">
            <a:noAutofit/>
          </a:bodyPr>
          <a:lstStyle/>
          <a:p>
            <a:pPr indent="0" lvl="0" marL="57150" marR="8911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“Si trova raramente, ed è difficile da tessere a causa della brevità delle sue fibre. Il suo colore è rosso per natura, e diventa bianco solo attraverso l'azione del fuoco. Quando si trova allo stato grezzo, è pari al prezzo di ottime perle. In conseguenza delle sue proprietà naturali è chiamato dai greci asbestinon”.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5715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Plinio il Vecchio, </a:t>
            </a:r>
            <a:r>
              <a:rPr i="1"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Naturalis historia </a:t>
            </a:r>
            <a:endParaRPr i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9" name="Google Shape;69;p15"/>
          <p:cNvPicPr preferRelativeResize="0"/>
          <p:nvPr/>
        </p:nvPicPr>
        <p:blipFill rotWithShape="1">
          <a:blip r:embed="rId3">
            <a:alphaModFix/>
          </a:blip>
          <a:srcRect b="11072" l="23020" r="20859" t="11820"/>
          <a:stretch/>
        </p:blipFill>
        <p:spPr>
          <a:xfrm flipH="1">
            <a:off x="7817499" y="3707400"/>
            <a:ext cx="979426" cy="1103925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 txBox="1"/>
          <p:nvPr/>
        </p:nvSpPr>
        <p:spPr>
          <a:xfrm>
            <a:off x="377225" y="164100"/>
            <a:ext cx="8419800" cy="12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50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ὁ ἀμίαντος λίθος</a:t>
            </a:r>
            <a:r>
              <a:rPr lang="en" sz="450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4500">
              <a:solidFill>
                <a:srgbClr val="22222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pietra incorruttibile, amianto</a:t>
            </a:r>
            <a:endParaRPr sz="33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71" name="Google Shape;71;p15"/>
          <p:cNvCxnSpPr/>
          <p:nvPr/>
        </p:nvCxnSpPr>
        <p:spPr>
          <a:xfrm>
            <a:off x="-17475" y="1546725"/>
            <a:ext cx="9161400" cy="3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2" name="Google Shape;72;p15"/>
          <p:cNvSpPr txBox="1"/>
          <p:nvPr/>
        </p:nvSpPr>
        <p:spPr>
          <a:xfrm>
            <a:off x="0" y="2046150"/>
            <a:ext cx="4572000" cy="25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b="1"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Ritrovamenti</a:t>
            </a:r>
            <a:r>
              <a:rPr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archeologici</a:t>
            </a:r>
            <a:r>
              <a:rPr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in Finlandia, Scandinavia e Russia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Non solo </a:t>
            </a:r>
            <a:r>
              <a:rPr b="1"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amianto</a:t>
            </a:r>
            <a:r>
              <a:rPr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prime misure di sicurezza nella società egizia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●"/>
            </a:pPr>
            <a:r>
              <a:rPr b="1"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Utilizzo</a:t>
            </a:r>
            <a:r>
              <a:rPr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 </a:t>
            </a:r>
            <a:r>
              <a:rPr b="1"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descrizione</a:t>
            </a:r>
            <a:r>
              <a:rPr lang="en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Erodoto, Teofrasto, Strabone, Plutarco, Plinio il Vecchio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E599"/>
        </a:soli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>
            <p:ph idx="1" type="body"/>
          </p:nvPr>
        </p:nvSpPr>
        <p:spPr>
          <a:xfrm>
            <a:off x="366425" y="3107975"/>
            <a:ext cx="3803100" cy="1734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7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7200">
                <a:solidFill>
                  <a:schemeClr val="dk1"/>
                </a:solidFill>
              </a:rPr>
              <a:t>1878</a:t>
            </a:r>
            <a:r>
              <a:rPr lang="en" sz="7200">
                <a:solidFill>
                  <a:schemeClr val="dk1"/>
                </a:solidFill>
              </a:rPr>
              <a:t> → Expo universale di Parigi</a:t>
            </a:r>
            <a:endParaRPr sz="7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7200">
                <a:solidFill>
                  <a:schemeClr val="dk1"/>
                </a:solidFill>
              </a:rPr>
              <a:t>1901</a:t>
            </a:r>
            <a:r>
              <a:rPr lang="en" sz="7200">
                <a:solidFill>
                  <a:schemeClr val="dk1"/>
                </a:solidFill>
              </a:rPr>
              <a:t> → ETERNIT: lega di cemento e amianto </a:t>
            </a:r>
            <a:endParaRPr sz="7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7200">
                <a:solidFill>
                  <a:schemeClr val="dk1"/>
                </a:solidFill>
              </a:rPr>
              <a:t>Primi studi sulla </a:t>
            </a:r>
            <a:r>
              <a:rPr b="1" lang="en" sz="7200">
                <a:solidFill>
                  <a:schemeClr val="dk1"/>
                </a:solidFill>
              </a:rPr>
              <a:t>fibrosi polmonare </a:t>
            </a:r>
            <a:endParaRPr b="1" sz="7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78" name="Google Shape;78;p16"/>
          <p:cNvGrpSpPr/>
          <p:nvPr/>
        </p:nvGrpSpPr>
        <p:grpSpPr>
          <a:xfrm>
            <a:off x="4880500" y="928075"/>
            <a:ext cx="3879702" cy="3287350"/>
            <a:chOff x="4847675" y="1622325"/>
            <a:chExt cx="3879702" cy="3287350"/>
          </a:xfrm>
        </p:grpSpPr>
        <p:pic>
          <p:nvPicPr>
            <p:cNvPr id="79" name="Google Shape;79;p16"/>
            <p:cNvPicPr preferRelativeResize="0"/>
            <p:nvPr/>
          </p:nvPicPr>
          <p:blipFill rotWithShape="1">
            <a:blip r:embed="rId3">
              <a:alphaModFix/>
            </a:blip>
            <a:srcRect b="5666" l="5540" r="5093" t="5931"/>
            <a:stretch/>
          </p:blipFill>
          <p:spPr>
            <a:xfrm>
              <a:off x="4847675" y="1622325"/>
              <a:ext cx="3879702" cy="30201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0" name="Google Shape;80;p16"/>
            <p:cNvSpPr txBox="1"/>
            <p:nvPr/>
          </p:nvSpPr>
          <p:spPr>
            <a:xfrm>
              <a:off x="6245400" y="4568875"/>
              <a:ext cx="2481900" cy="34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1"/>
                  </a:solidFill>
                </a:rPr>
                <a:t>Expo universale Parigi 1878</a:t>
              </a:r>
              <a:endParaRPr sz="1300">
                <a:solidFill>
                  <a:schemeClr val="dk1"/>
                </a:solidFill>
              </a:endParaRPr>
            </a:p>
          </p:txBody>
        </p:sp>
      </p:grpSp>
      <p:grpSp>
        <p:nvGrpSpPr>
          <p:cNvPr id="81" name="Google Shape;81;p16"/>
          <p:cNvGrpSpPr/>
          <p:nvPr/>
        </p:nvGrpSpPr>
        <p:grpSpPr>
          <a:xfrm>
            <a:off x="736715" y="1030600"/>
            <a:ext cx="2482014" cy="1924287"/>
            <a:chOff x="506890" y="1469088"/>
            <a:chExt cx="2482014" cy="1924287"/>
          </a:xfrm>
        </p:grpSpPr>
        <p:pic>
          <p:nvPicPr>
            <p:cNvPr id="82" name="Google Shape;82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06890" y="1469088"/>
              <a:ext cx="2482014" cy="16159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3" name="Google Shape;83;p16"/>
            <p:cNvSpPr txBox="1"/>
            <p:nvPr/>
          </p:nvSpPr>
          <p:spPr>
            <a:xfrm>
              <a:off x="506950" y="3008475"/>
              <a:ext cx="2481900" cy="3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1"/>
                  </a:solidFill>
                </a:rPr>
                <a:t>Smantellamento tetto in eternit </a:t>
              </a:r>
              <a:endParaRPr sz="1300">
                <a:solidFill>
                  <a:schemeClr val="dk1"/>
                </a:solidFill>
              </a:endParaRPr>
            </a:p>
          </p:txBody>
        </p:sp>
      </p:grpSp>
      <p:sp>
        <p:nvSpPr>
          <p:cNvPr id="84" name="Google Shape;84;p16"/>
          <p:cNvSpPr txBox="1"/>
          <p:nvPr>
            <p:ph type="title"/>
          </p:nvPr>
        </p:nvSpPr>
        <p:spPr>
          <a:xfrm>
            <a:off x="107100" y="247525"/>
            <a:ext cx="8929800" cy="6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720"/>
              <a:t>LA STORIA VA AVANTI</a:t>
            </a:r>
            <a:r>
              <a:rPr b="1" lang="en" sz="2720">
                <a:solidFill>
                  <a:schemeClr val="lt1"/>
                </a:solidFill>
              </a:rPr>
              <a:t> </a:t>
            </a:r>
            <a:endParaRPr b="1" sz="2720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3D9FF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/>
          <p:nvPr>
            <p:ph type="title"/>
          </p:nvPr>
        </p:nvSpPr>
        <p:spPr>
          <a:xfrm>
            <a:off x="107100" y="247525"/>
            <a:ext cx="8929800" cy="6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720"/>
              <a:t>PREVENZIONE</a:t>
            </a:r>
            <a:r>
              <a:rPr b="1" lang="en" sz="2720">
                <a:solidFill>
                  <a:schemeClr val="lt1"/>
                </a:solidFill>
              </a:rPr>
              <a:t> </a:t>
            </a:r>
            <a:endParaRPr b="1" sz="2720">
              <a:solidFill>
                <a:schemeClr val="lt1"/>
              </a:solidFill>
            </a:endParaRPr>
          </a:p>
        </p:txBody>
      </p:sp>
      <p:sp>
        <p:nvSpPr>
          <p:cNvPr id="90" name="Google Shape;90;p17"/>
          <p:cNvSpPr txBox="1"/>
          <p:nvPr/>
        </p:nvSpPr>
        <p:spPr>
          <a:xfrm>
            <a:off x="711325" y="950850"/>
            <a:ext cx="5055900" cy="1620900"/>
          </a:xfrm>
          <a:prstGeom prst="rect">
            <a:avLst/>
          </a:prstGeom>
          <a:solidFill>
            <a:srgbClr val="FFFFFF">
              <a:alpha val="49370"/>
            </a:srgbClr>
          </a:solidFill>
          <a:ln>
            <a:noFill/>
          </a:ln>
        </p:spPr>
        <p:txBody>
          <a:bodyPr anchorCtr="0" anchor="ctr" bIns="91425" lIns="228600" spcFirstLastPara="1" rIns="91425" wrap="square" tIns="91425">
            <a:noAutofit/>
          </a:bodyPr>
          <a:lstStyle/>
          <a:p>
            <a:pPr indent="0" lvl="0" marL="0" marR="76605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“</a:t>
            </a:r>
            <a:r>
              <a:rPr i="1" lang="en" sz="1800">
                <a:solidFill>
                  <a:schemeClr val="dk1"/>
                </a:solidFill>
              </a:rPr>
              <a:t>I più preferiscono non prendersi alcuna briga, preferiscono non seccarsi piuttosto che applicarsi un semplice ordigno che li difenda dalla polvere.</a:t>
            </a:r>
            <a:r>
              <a:rPr lang="en" sz="1800">
                <a:solidFill>
                  <a:schemeClr val="dk1"/>
                </a:solidFill>
              </a:rPr>
              <a:t>”</a:t>
            </a:r>
            <a:endParaRPr sz="1800">
              <a:solidFill>
                <a:schemeClr val="dk1"/>
              </a:solidFill>
            </a:endParaRPr>
          </a:p>
          <a:p>
            <a:pPr indent="0" lvl="0" marL="0" marR="76605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(P. Mantegazza, 1881)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91" name="Google Shape;91;p17"/>
          <p:cNvPicPr preferRelativeResize="0"/>
          <p:nvPr/>
        </p:nvPicPr>
        <p:blipFill rotWithShape="1">
          <a:blip r:embed="rId3">
            <a:alphaModFix/>
          </a:blip>
          <a:srcRect b="9901" l="21867" r="13184" t="13405"/>
          <a:stretch/>
        </p:blipFill>
        <p:spPr>
          <a:xfrm>
            <a:off x="5942350" y="950850"/>
            <a:ext cx="2593649" cy="1990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7"/>
          <p:cNvPicPr preferRelativeResize="0"/>
          <p:nvPr/>
        </p:nvPicPr>
        <p:blipFill rotWithShape="1">
          <a:blip r:embed="rId4">
            <a:alphaModFix/>
          </a:blip>
          <a:srcRect b="23311" l="14155" r="0" t="9352"/>
          <a:stretch/>
        </p:blipFill>
        <p:spPr>
          <a:xfrm>
            <a:off x="890400" y="2930350"/>
            <a:ext cx="3179423" cy="1620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7"/>
          <p:cNvPicPr preferRelativeResize="0"/>
          <p:nvPr/>
        </p:nvPicPr>
        <p:blipFill rotWithShape="1">
          <a:blip r:embed="rId5">
            <a:alphaModFix/>
          </a:blip>
          <a:srcRect b="9361" l="0" r="0" t="10491"/>
          <a:stretch/>
        </p:blipFill>
        <p:spPr>
          <a:xfrm>
            <a:off x="4977350" y="3232175"/>
            <a:ext cx="2532275" cy="1319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/>
          <p:nvPr>
            <p:ph idx="1" type="body"/>
          </p:nvPr>
        </p:nvSpPr>
        <p:spPr>
          <a:xfrm>
            <a:off x="4136675" y="1075525"/>
            <a:ext cx="4806300" cy="3496500"/>
          </a:xfrm>
          <a:prstGeom prst="rect">
            <a:avLst/>
          </a:prstGeom>
          <a:solidFill>
            <a:srgbClr val="FFFFFF">
              <a:alpha val="72150"/>
            </a:srgbClr>
          </a:solidFill>
          <a:ln>
            <a:noFill/>
          </a:ln>
        </p:spPr>
        <p:txBody>
          <a:bodyPr anchorCtr="0" anchor="ctr" bIns="91425" lIns="91425" spcFirstLastPara="1" rIns="146750" wrap="square" tIns="91425">
            <a:normAutofit/>
          </a:bodyPr>
          <a:lstStyle/>
          <a:p>
            <a:pPr indent="-342900" lvl="0" marL="457200" marR="5715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La più </a:t>
            </a:r>
            <a:r>
              <a:rPr b="1" lang="en">
                <a:solidFill>
                  <a:schemeClr val="dk1"/>
                </a:solidFill>
              </a:rPr>
              <a:t>g</a:t>
            </a:r>
            <a:r>
              <a:rPr b="1" lang="en">
                <a:solidFill>
                  <a:schemeClr val="dk1"/>
                </a:solidFill>
              </a:rPr>
              <a:t>rande</a:t>
            </a:r>
            <a:r>
              <a:rPr lang="en">
                <a:solidFill>
                  <a:schemeClr val="dk1"/>
                </a:solidFill>
              </a:rPr>
              <a:t> amiantifera in Europa e la più sfruttata in Italia  </a:t>
            </a:r>
            <a:endParaRPr>
              <a:solidFill>
                <a:schemeClr val="dk1"/>
              </a:solidFill>
            </a:endParaRPr>
          </a:p>
          <a:p>
            <a:pPr indent="-342900" lvl="0" marL="457200" marR="59582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b="1" lang="en">
                <a:solidFill>
                  <a:schemeClr val="dk1"/>
                </a:solidFill>
              </a:rPr>
              <a:t>1951</a:t>
            </a:r>
            <a:r>
              <a:rPr lang="en">
                <a:solidFill>
                  <a:schemeClr val="dk1"/>
                </a:solidFill>
              </a:rPr>
              <a:t>: nascita della S.p.a. Amiantifera Balangero</a:t>
            </a:r>
            <a:endParaRPr>
              <a:solidFill>
                <a:schemeClr val="dk1"/>
              </a:solidFill>
            </a:endParaRPr>
          </a:p>
          <a:p>
            <a:pPr indent="-342900" lvl="0" marL="457200" marR="59582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10 luglio </a:t>
            </a:r>
            <a:r>
              <a:rPr b="1" lang="en">
                <a:solidFill>
                  <a:schemeClr val="dk1"/>
                </a:solidFill>
              </a:rPr>
              <a:t>1986</a:t>
            </a:r>
            <a:r>
              <a:rPr lang="en">
                <a:solidFill>
                  <a:schemeClr val="dk1"/>
                </a:solidFill>
              </a:rPr>
              <a:t>:</a:t>
            </a:r>
            <a:r>
              <a:rPr lang="en">
                <a:solidFill>
                  <a:schemeClr val="dk1"/>
                </a:solidFill>
              </a:rPr>
              <a:t> primo atto ufficiale e normativo in Italia che riconosce la cancerogenicità dell’amianto, secondo le direttive OMS</a:t>
            </a:r>
            <a:endParaRPr>
              <a:solidFill>
                <a:schemeClr val="dk1"/>
              </a:solidFill>
            </a:endParaRPr>
          </a:p>
          <a:p>
            <a:pPr indent="-342900" lvl="0" marL="457200" marR="59582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b="1" lang="en">
                <a:solidFill>
                  <a:schemeClr val="dk1"/>
                </a:solidFill>
              </a:rPr>
              <a:t>1990</a:t>
            </a:r>
            <a:r>
              <a:rPr lang="en">
                <a:solidFill>
                  <a:schemeClr val="dk1"/>
                </a:solidFill>
              </a:rPr>
              <a:t>: fallimento e chiusura della S.p.a. Amiantifera Balangero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99" name="Google Shape;99;p18"/>
          <p:cNvPicPr preferRelativeResize="0"/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69700" y="2067225"/>
            <a:ext cx="3799375" cy="2140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0" name="Google Shape;100;p18"/>
          <p:cNvSpPr txBox="1"/>
          <p:nvPr>
            <p:ph type="title"/>
          </p:nvPr>
        </p:nvSpPr>
        <p:spPr>
          <a:xfrm>
            <a:off x="481775" y="324150"/>
            <a:ext cx="3654900" cy="11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020"/>
              <a:t>L’AMIANTIFERA </a:t>
            </a:r>
            <a:endParaRPr b="1" sz="30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020"/>
              <a:t>di BALANGERO</a:t>
            </a:r>
            <a:r>
              <a:rPr b="1" lang="en" sz="3020"/>
              <a:t> </a:t>
            </a:r>
            <a:endParaRPr b="1" sz="3020"/>
          </a:p>
        </p:txBody>
      </p:sp>
    </p:spTree>
  </p:cSld>
  <p:clrMapOvr>
    <a:masterClrMapping/>
  </p:clrMapOvr>
  <p:transition spd="med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9"/>
          <p:cNvPicPr preferRelativeResize="0"/>
          <p:nvPr/>
        </p:nvPicPr>
        <p:blipFill rotWithShape="1">
          <a:blip r:embed="rId3">
            <a:alphaModFix/>
          </a:blip>
          <a:srcRect b="1371" l="0" r="0" t="1371"/>
          <a:stretch/>
        </p:blipFill>
        <p:spPr>
          <a:xfrm>
            <a:off x="1544524" y="196974"/>
            <a:ext cx="6054944" cy="4392275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9"/>
          <p:cNvSpPr txBox="1"/>
          <p:nvPr/>
        </p:nvSpPr>
        <p:spPr>
          <a:xfrm>
            <a:off x="1822650" y="4589250"/>
            <a:ext cx="5498700" cy="4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Lavoro e… morte 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0"/>
          <p:cNvPicPr preferRelativeResize="0"/>
          <p:nvPr/>
        </p:nvPicPr>
        <p:blipFill rotWithShape="1">
          <a:blip r:embed="rId3">
            <a:alphaModFix/>
          </a:blip>
          <a:srcRect b="0" l="0" r="0" t="9189"/>
          <a:stretch/>
        </p:blipFill>
        <p:spPr>
          <a:xfrm>
            <a:off x="935888" y="120375"/>
            <a:ext cx="7272224" cy="4496824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0"/>
          <p:cNvSpPr txBox="1"/>
          <p:nvPr/>
        </p:nvSpPr>
        <p:spPr>
          <a:xfrm>
            <a:off x="539250" y="4499950"/>
            <a:ext cx="8065500" cy="74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139700" marR="139700" rtl="0" algn="ctr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Panoramica degli stabilimenti dell’Amiantifera nel maggio 1966.  Sullo sfondo i gradoni del bacino di estrazione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7B7B7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1"/>
          <p:cNvPicPr preferRelativeResize="0"/>
          <p:nvPr/>
        </p:nvPicPr>
        <p:blipFill rotWithShape="1">
          <a:blip r:embed="rId3">
            <a:alphaModFix/>
          </a:blip>
          <a:srcRect b="4671" l="0" r="0" t="0"/>
          <a:stretch/>
        </p:blipFill>
        <p:spPr>
          <a:xfrm>
            <a:off x="1411800" y="70275"/>
            <a:ext cx="6320400" cy="4518976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1"/>
          <p:cNvSpPr txBox="1"/>
          <p:nvPr/>
        </p:nvSpPr>
        <p:spPr>
          <a:xfrm>
            <a:off x="1822650" y="4589250"/>
            <a:ext cx="5498700" cy="48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Operai al lavoro nel reparto di insaccatura negli anni ’60</a:t>
            </a: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